
<file path=[Content_Types].xml><?xml version="1.0" encoding="utf-8"?>
<Types xmlns="http://schemas.openxmlformats.org/package/2006/content-types">
  <Default Extension="xml" ContentType="application/xml"/>
  <Default Extension="pdg" ContentType="image/jpeg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53"/>
  </p:notesMasterIdLst>
  <p:sldIdLst>
    <p:sldId id="256" r:id="rId3"/>
    <p:sldId id="287" r:id="rId4"/>
    <p:sldId id="288" r:id="rId5"/>
    <p:sldId id="289" r:id="rId6"/>
    <p:sldId id="290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38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01" r:id="rId52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1pPr>
    <a:lvl2pPr marL="0" marR="0" indent="478907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2pPr>
    <a:lvl3pPr marL="0" marR="0" indent="957815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3pPr>
    <a:lvl4pPr marL="0" marR="0" indent="1436724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4pPr>
    <a:lvl5pPr marL="0" marR="0" indent="1915630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5pPr>
    <a:lvl6pPr marL="0" marR="0" indent="2394538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6pPr>
    <a:lvl7pPr marL="0" marR="0" indent="2873447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7pPr>
    <a:lvl8pPr marL="0" marR="0" indent="3352355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8pPr>
    <a:lvl9pPr marL="0" marR="0" indent="3831263" algn="l" defTabSz="9578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"/>
        <a:ea typeface="Avenir Next"/>
        <a:cs typeface="Avenir Next"/>
        <a:sym typeface="Avenir N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/>
      <a:tcStyle>
        <a:tcBdr/>
        <a:fill>
          <a:solidFill>
            <a:srgbClr val="E8EA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/>
      <a:tcStyle>
        <a:tcBdr/>
        <a:fill>
          <a:solidFill>
            <a:srgbClr val="E7EC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/>
      <a:tcStyle>
        <a:tcBdr/>
        <a:fill>
          <a:solidFill>
            <a:srgbClr val="EFEE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574"/>
  </p:normalViewPr>
  <p:slideViewPr>
    <p:cSldViewPr snapToGrid="0" snapToObjects="1">
      <p:cViewPr>
        <p:scale>
          <a:sx n="130" d="100"/>
          <a:sy n="130" d="100"/>
        </p:scale>
        <p:origin x="1368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80007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57815" latinLnBrk="0">
      <a:defRPr sz="1300">
        <a:latin typeface="+mn-lt"/>
        <a:ea typeface="+mn-ea"/>
        <a:cs typeface="+mn-cs"/>
        <a:sym typeface="Calibri"/>
      </a:defRPr>
    </a:lvl1pPr>
    <a:lvl2pPr indent="228600" defTabSz="957815" latinLnBrk="0">
      <a:defRPr sz="1300">
        <a:latin typeface="+mn-lt"/>
        <a:ea typeface="+mn-ea"/>
        <a:cs typeface="+mn-cs"/>
        <a:sym typeface="Calibri"/>
      </a:defRPr>
    </a:lvl2pPr>
    <a:lvl3pPr indent="457200" defTabSz="957815" latinLnBrk="0">
      <a:defRPr sz="1300">
        <a:latin typeface="+mn-lt"/>
        <a:ea typeface="+mn-ea"/>
        <a:cs typeface="+mn-cs"/>
        <a:sym typeface="Calibri"/>
      </a:defRPr>
    </a:lvl3pPr>
    <a:lvl4pPr indent="685800" defTabSz="957815" latinLnBrk="0">
      <a:defRPr sz="1300">
        <a:latin typeface="+mn-lt"/>
        <a:ea typeface="+mn-ea"/>
        <a:cs typeface="+mn-cs"/>
        <a:sym typeface="Calibri"/>
      </a:defRPr>
    </a:lvl4pPr>
    <a:lvl5pPr indent="914400" defTabSz="957815" latinLnBrk="0">
      <a:defRPr sz="1300">
        <a:latin typeface="+mn-lt"/>
        <a:ea typeface="+mn-ea"/>
        <a:cs typeface="+mn-cs"/>
        <a:sym typeface="Calibri"/>
      </a:defRPr>
    </a:lvl5pPr>
    <a:lvl6pPr indent="1143000" defTabSz="957815" latinLnBrk="0">
      <a:defRPr sz="1300">
        <a:latin typeface="+mn-lt"/>
        <a:ea typeface="+mn-ea"/>
        <a:cs typeface="+mn-cs"/>
        <a:sym typeface="Calibri"/>
      </a:defRPr>
    </a:lvl6pPr>
    <a:lvl7pPr indent="1371600" defTabSz="957815" latinLnBrk="0">
      <a:defRPr sz="1300">
        <a:latin typeface="+mn-lt"/>
        <a:ea typeface="+mn-ea"/>
        <a:cs typeface="+mn-cs"/>
        <a:sym typeface="Calibri"/>
      </a:defRPr>
    </a:lvl7pPr>
    <a:lvl8pPr indent="1600200" defTabSz="957815" latinLnBrk="0">
      <a:defRPr sz="1300">
        <a:latin typeface="+mn-lt"/>
        <a:ea typeface="+mn-ea"/>
        <a:cs typeface="+mn-cs"/>
        <a:sym typeface="Calibri"/>
      </a:defRPr>
    </a:lvl8pPr>
    <a:lvl9pPr indent="1828800" defTabSz="957815" latinLnBrk="0">
      <a:defRPr sz="13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3" y="-33875"/>
            <a:ext cx="9940257" cy="691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42" y="764704"/>
            <a:ext cx="1363916" cy="118031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83890" y="2780927"/>
            <a:ext cx="6938220" cy="295232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4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4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4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4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4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フッター プレースホルダー 4"/>
          <p:cNvSpPr txBox="1"/>
          <p:nvPr/>
        </p:nvSpPr>
        <p:spPr>
          <a:xfrm>
            <a:off x="7983201" y="182283"/>
            <a:ext cx="201622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031E41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p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155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xfrm>
            <a:off x="1352599" y="2899560"/>
            <a:ext cx="7200802" cy="432048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indent="4572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indent="9144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indent="13716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indent="18288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878280"/>
            <a:ext cx="1320800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フッター プレースホルダー 4"/>
          <p:cNvSpPr txBox="1"/>
          <p:nvPr/>
        </p:nvSpPr>
        <p:spPr>
          <a:xfrm>
            <a:off x="7983201" y="182283"/>
            <a:ext cx="201622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032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155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xfrm>
            <a:off x="848544" y="908720"/>
            <a:ext cx="7200801" cy="50405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1pPr>
            <a:lvl2pPr marL="0" indent="4572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2pPr>
            <a:lvl3pPr marL="0" indent="9144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3pPr>
            <a:lvl4pPr marL="0" indent="13716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4pPr>
            <a:lvl5pPr marL="0" indent="18288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フッター プレースホルダー 4"/>
          <p:cNvSpPr txBox="1"/>
          <p:nvPr/>
        </p:nvSpPr>
        <p:spPr>
          <a:xfrm>
            <a:off x="7983201" y="182283"/>
            <a:ext cx="201622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5552" y="-27384"/>
            <a:ext cx="9921552" cy="1028632"/>
          </a:xfrm>
          <a:prstGeom prst="rect">
            <a:avLst/>
          </a:prstGeom>
          <a:solidFill>
            <a:srgbClr val="032C4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424242"/>
                </a:solidFill>
                <a:latin typeface="Meiryo UI"/>
                <a:ea typeface="Meiryo UI"/>
                <a:cs typeface="Meiryo UI"/>
                <a:sym typeface="Meiryo UI"/>
              </a:defRPr>
            </a:pPr>
            <a:endParaRPr/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rgbClr val="323232"/>
                </a:solidFill>
              </a:defRPr>
            </a:lvl1pPr>
            <a:lvl2pPr>
              <a:buFontTx/>
              <a:buBlip>
                <a:blip r:embed="rId2"/>
              </a:buBlip>
              <a:defRPr>
                <a:solidFill>
                  <a:srgbClr val="323232"/>
                </a:solidFill>
              </a:defRPr>
            </a:lvl2pPr>
            <a:lvl3pPr>
              <a:buFontTx/>
              <a:buBlip>
                <a:blip r:embed="rId2"/>
              </a:buBlip>
              <a:defRPr>
                <a:solidFill>
                  <a:srgbClr val="323232"/>
                </a:solidFill>
              </a:defRPr>
            </a:lvl3pPr>
            <a:lvl4pPr>
              <a:buFontTx/>
              <a:buBlip>
                <a:blip r:embed="rId2"/>
              </a:buBlip>
              <a:defRPr>
                <a:solidFill>
                  <a:srgbClr val="323232"/>
                </a:solidFill>
              </a:defRPr>
            </a:lvl4pPr>
            <a:lvl5pPr>
              <a:buFontTx/>
              <a:buBlip>
                <a:blip r:embed="rId2"/>
              </a:buBlip>
              <a:defRPr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28239" y="6579043"/>
            <a:ext cx="285497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342071" y="47549"/>
            <a:ext cx="7200802" cy="93610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pic>
        <p:nvPicPr>
          <p:cNvPr id="1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431" y="188639"/>
            <a:ext cx="722497" cy="630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74" y="-27385"/>
            <a:ext cx="2361677" cy="103419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フッター プレースホルダー 4"/>
          <p:cNvSpPr txBox="1"/>
          <p:nvPr/>
        </p:nvSpPr>
        <p:spPr>
          <a:xfrm>
            <a:off x="68834" y="6630992"/>
            <a:ext cx="16875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4400">
              <a:defRPr sz="900">
                <a:solidFill>
                  <a:srgbClr val="032C4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STRICTLY CONFIDENTAL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-15552" y="-27384"/>
            <a:ext cx="9921552" cy="1028632"/>
          </a:xfrm>
          <a:prstGeom prst="rect">
            <a:avLst/>
          </a:prstGeom>
          <a:solidFill>
            <a:srgbClr val="032C4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424242"/>
                </a:solidFill>
                <a:latin typeface="Meiryo UI"/>
                <a:ea typeface="Meiryo UI"/>
                <a:cs typeface="Meiryo UI"/>
                <a:sym typeface="Meiryo UI"/>
              </a:defRPr>
            </a:pPr>
            <a:endParaRPr/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2520" y="1268758"/>
            <a:ext cx="4320481" cy="532859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1pPr>
            <a:lvl2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2pPr>
            <a:lvl3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3pPr>
            <a:lvl4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4pPr>
            <a:lvl5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28239" y="6579043"/>
            <a:ext cx="285497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9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342071" y="47549"/>
            <a:ext cx="7200802" cy="93610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pic>
        <p:nvPicPr>
          <p:cNvPr id="160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36" y="-26245"/>
            <a:ext cx="2348549" cy="205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フッター プレースホルダー 4"/>
          <p:cNvSpPr txBox="1"/>
          <p:nvPr/>
        </p:nvSpPr>
        <p:spPr>
          <a:xfrm>
            <a:off x="68834" y="6630992"/>
            <a:ext cx="16875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4400">
              <a:defRPr sz="900">
                <a:solidFill>
                  <a:srgbClr val="032C4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STRICTLY CONFIDENTAL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s 1">
    <p:bg>
      <p:bgPr>
        <a:solidFill>
          <a:srgbClr val="032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1pPr>
            <a:lvl2pPr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2pPr>
            <a:lvl3pPr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3pPr>
            <a:lvl4pPr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4pPr>
            <a:lvl5pPr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28239" y="6579043"/>
            <a:ext cx="285497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0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342071" y="47549"/>
            <a:ext cx="7200802" cy="93610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pic>
        <p:nvPicPr>
          <p:cNvPr id="17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36" y="-26245"/>
            <a:ext cx="2348549" cy="205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traight Connector 12"/>
          <p:cNvSpPr/>
          <p:nvPr/>
        </p:nvSpPr>
        <p:spPr>
          <a:xfrm>
            <a:off x="236475" y="980728"/>
            <a:ext cx="943305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3" name="フッター プレースホルダー 4"/>
          <p:cNvSpPr txBox="1"/>
          <p:nvPr/>
        </p:nvSpPr>
        <p:spPr>
          <a:xfrm>
            <a:off x="68834" y="6630992"/>
            <a:ext cx="16875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STRICTLY CONFIDENTAL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9906000" cy="687916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Box 3"/>
          <p:cNvSpPr txBox="1"/>
          <p:nvPr/>
        </p:nvSpPr>
        <p:spPr>
          <a:xfrm>
            <a:off x="1171063" y="4447694"/>
            <a:ext cx="75608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Extend human potential by eliminating repetitive tasks</a:t>
            </a:r>
          </a:p>
        </p:txBody>
      </p:sp>
      <p:pic>
        <p:nvPicPr>
          <p:cNvPr id="18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84" y="2276872"/>
            <a:ext cx="1842832" cy="159475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DC184B-0262-E34F-B380-25A1F8F93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7F324F-F56C-EB47-A98F-8F380FDDC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E405A9-3B9E-8143-807C-A3208FF9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60329F-86A8-D44A-9C62-498D91CC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B3DA01-3B28-A841-9921-E9124082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06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213900-13EE-F147-A5FA-1805262D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E501B1-EBFB-FD43-84AE-75B898F6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A106BE-153C-2944-9ECD-82AADECB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73CAEB-F9DC-7D40-88A1-FEDB952E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FAFAF5-DC90-354C-BB7E-C154A72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7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3F45A3-0970-7C44-B5A0-484E3700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599BC3-F187-E442-A48A-7F9667E1F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F56CE38-6D85-4540-ACC0-C481CC04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2084EC-A003-7B44-B7A9-2DEA75DF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25A2D1-4777-B14E-AE5A-A8D6DEE8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8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11E4FC-F251-D54E-AC1E-8EEE4D6E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E5A3C7-6F7B-894A-B5B2-80BCBB3B8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FB89BA6-80D6-1247-A5BC-F513C9797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6BFF8AC-4620-DF47-A330-5B2A0F7E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4587A7-77DB-154B-9A9F-55499607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FF049F-4E50-7F49-8A84-30021529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3" y="-33875"/>
            <a:ext cx="9940257" cy="691276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704528" y="692695"/>
            <a:ext cx="7920881" cy="5040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5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5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5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5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0520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フッター プレースホルダー 4"/>
          <p:cNvSpPr txBox="1"/>
          <p:nvPr/>
        </p:nvSpPr>
        <p:spPr>
          <a:xfrm>
            <a:off x="7983201" y="182283"/>
            <a:ext cx="201622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031E41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9E8C21-B8E3-8141-BF31-919498B3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079309E-03B5-D841-82BA-1AA63529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A353C8A-AEA4-9146-B5B1-CA4D53903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BB79E59-C3E1-F546-A6BB-AEC06B61F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90DB604-F242-C64E-9D03-F50AE14CF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2CA02E9-F9CC-3D4A-9E09-F5A3A70B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366653A-FCA5-4043-8714-A000A466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471CA6C-35B4-E04C-9A8F-57BFE00F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6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AA258-A75F-BF43-B4AF-87039C9F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63AC422-9CE8-3A43-A395-DCFA4F88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3DE965-8766-0F45-A606-6C45B511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EDA1CA5-79E7-B640-BC21-241FFEA6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13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F2E6D7B-B18E-5249-A092-96BB4763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5C03FE5-80D0-8B44-AF9A-208A5FAA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D63BFB-3B12-DF4D-90CE-9AA3AE8A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58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812D04-3D8F-8343-8281-5C80A694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9157A3-EAF9-2F4B-A630-3245720C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39CBD3-58FA-154A-B5C1-E42E7F510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F2CB8C9-85E2-E046-A987-EB343353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C7FE5FD-5E71-B840-9C75-F6BBED4D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A1247A-2B99-4B4C-A7F5-D929D1D3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00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6B027D-1022-8240-A933-6CBB966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D3FF8D6-45EC-FB4C-887F-93FB95BAD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82C04E-8C6B-1944-A60A-B8CB9C787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9201310-8B2F-3C40-B3CB-28DFFDB9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1328ED5-11D9-E346-A4E9-6E1240FF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DF7B37-EC88-EE44-8D20-8E5CDE3C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7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74645-FF89-604C-B901-761FA95B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EEC466D-D62B-8F4C-95AC-56FE66223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4AB2DC-62BC-964D-9DF5-F9C0C9C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C74477C-A739-6241-9FED-3CF15D20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509185-D8F3-0440-8ECB-23381F2C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0E3EDE2-16B9-914B-9C76-8912052FF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47D7E06-85F4-5E40-93E9-79057047C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6C1861-DBA9-5A46-AE03-22B42E43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75E7AE-95EB-3B44-A749-48DFB015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7FB774-1BE0-C349-88AC-07CE99C6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5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2A4EF3-2B12-A24E-A6A2-922FC3A3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EDC6F0F-31A2-2640-B96A-2961222B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0F54CB-360D-E04C-8BD3-6622070C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B31D8B0-5612-754F-987A-4A678441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9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269" y="256059"/>
            <a:ext cx="656806" cy="56839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20503" y="6579043"/>
            <a:ext cx="285497" cy="2946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8" name="Straight Connector 17"/>
          <p:cNvSpPr/>
          <p:nvPr/>
        </p:nvSpPr>
        <p:spPr>
          <a:xfrm>
            <a:off x="236475" y="1052736"/>
            <a:ext cx="9433050" cy="1"/>
          </a:xfrm>
          <a:prstGeom prst="line">
            <a:avLst/>
          </a:prstGeom>
          <a:ln w="19050">
            <a:solidFill>
              <a:srgbClr val="27B2A8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9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574"/>
            <a:ext cx="4838700" cy="275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フッター プレースホルダー 4"/>
          <p:cNvSpPr txBox="1"/>
          <p:nvPr/>
        </p:nvSpPr>
        <p:spPr>
          <a:xfrm>
            <a:off x="68834" y="6630992"/>
            <a:ext cx="16875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4400">
              <a:defRPr sz="900">
                <a:solidFill>
                  <a:srgbClr val="032C4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STRICTLY CONFIDENTAL</a:t>
            </a:r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6387" y="481236"/>
            <a:ext cx="8915401" cy="56839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p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xfrm>
            <a:off x="1352599" y="2899560"/>
            <a:ext cx="7200802" cy="432048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indent="4572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indent="9144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indent="13716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indent="18288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84630"/>
            <a:ext cx="1295400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フッター プレースホルダー 4"/>
          <p:cNvSpPr txBox="1"/>
          <p:nvPr/>
        </p:nvSpPr>
        <p:spPr>
          <a:xfrm>
            <a:off x="-11506" y="182283"/>
            <a:ext cx="20162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op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2"/>
            <a:ext cx="9917769" cy="684742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xfrm>
            <a:off x="1352599" y="2899560"/>
            <a:ext cx="7200802" cy="432048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indent="4572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indent="9144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indent="13716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indent="1828800" algn="ctr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84630"/>
            <a:ext cx="1295400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フッター プレースホルダー 4"/>
          <p:cNvSpPr txBox="1"/>
          <p:nvPr/>
        </p:nvSpPr>
        <p:spPr>
          <a:xfrm>
            <a:off x="-11506" y="182283"/>
            <a:ext cx="20162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848544" y="908720"/>
            <a:ext cx="7200801" cy="50405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1pPr>
            <a:lvl2pPr marL="0" indent="4572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2pPr>
            <a:lvl3pPr marL="0" indent="9144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3pPr>
            <a:lvl4pPr marL="0" indent="13716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4pPr>
            <a:lvl5pPr marL="0" indent="1828800">
              <a:lnSpc>
                <a:spcPct val="15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Meiryo UI"/>
                <a:ea typeface="Meiryo UI"/>
                <a:cs typeface="Meiryo UI"/>
                <a:sym typeface="Meiryo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フッター プレースホルダー 4"/>
          <p:cNvSpPr txBox="1"/>
          <p:nvPr/>
        </p:nvSpPr>
        <p:spPr>
          <a:xfrm>
            <a:off x="7889775" y="182283"/>
            <a:ext cx="201622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400"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STRICTLY</a:t>
            </a:r>
            <a:br/>
            <a:r>
              <a:t>CONFIDENTAL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2520" y="1268758"/>
            <a:ext cx="4320481" cy="532859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1pPr>
            <a:lvl2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2pPr>
            <a:lvl3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3pPr>
            <a:lvl4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4pPr>
            <a:lvl5pPr>
              <a:buFontTx/>
              <a:buBlip>
                <a:blip r:embed="rId2"/>
              </a:buBlip>
              <a:defRPr>
                <a:solidFill>
                  <a:srgbClr val="323232"/>
                </a:solidFill>
                <a:latin typeface="Meiryo UI"/>
                <a:ea typeface="Meiryo UI"/>
                <a:cs typeface="Meiryo UI"/>
                <a:sym typeface="Meiryo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28239" y="6579043"/>
            <a:ext cx="285497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-15552" y="-27384"/>
            <a:ext cx="9921552" cy="1028632"/>
          </a:xfrm>
          <a:prstGeom prst="rect">
            <a:avLst/>
          </a:prstGeom>
          <a:gradFill>
            <a:gsLst>
              <a:gs pos="0">
                <a:srgbClr val="36A0C1"/>
              </a:gs>
              <a:gs pos="51870">
                <a:srgbClr val="42B4AF"/>
              </a:gs>
              <a:gs pos="100000">
                <a:srgbClr val="4DBB92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424242"/>
                </a:solidFill>
                <a:latin typeface="Meiryo UI"/>
                <a:ea typeface="Meiryo UI"/>
                <a:cs typeface="Meiryo UI"/>
                <a:sym typeface="Meiryo UI"/>
              </a:defRPr>
            </a:pPr>
            <a:endParaRPr/>
          </a:p>
        </p:txBody>
      </p:sp>
      <p:pic>
        <p:nvPicPr>
          <p:cNvPr id="102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431" y="188639"/>
            <a:ext cx="722497" cy="63041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342071" y="47549"/>
            <a:ext cx="7200802" cy="93610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pic>
        <p:nvPicPr>
          <p:cNvPr id="104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74" y="-27385"/>
            <a:ext cx="2361677" cy="10341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フッター プレースホルダー 4"/>
          <p:cNvSpPr txBox="1"/>
          <p:nvPr/>
        </p:nvSpPr>
        <p:spPr>
          <a:xfrm>
            <a:off x="68834" y="6630992"/>
            <a:ext cx="16875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4400">
              <a:defRPr sz="900">
                <a:solidFill>
                  <a:srgbClr val="032C4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STRICTLY CONFIDENTAL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">
    <p:bg>
      <p:bgPr>
        <a:gradFill flip="none" rotWithShape="1">
          <a:gsLst>
            <a:gs pos="0">
              <a:srgbClr val="36A0C1"/>
            </a:gs>
            <a:gs pos="51870">
              <a:srgbClr val="42B4AF"/>
            </a:gs>
            <a:gs pos="100000">
              <a:srgbClr val="4DBB9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2"/>
            <a:ext cx="9917769" cy="68474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xtBox 3"/>
          <p:cNvSpPr txBox="1"/>
          <p:nvPr/>
        </p:nvSpPr>
        <p:spPr>
          <a:xfrm>
            <a:off x="1172578" y="3428999"/>
            <a:ext cx="75608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Extend human potential by eliminating repetitive tasks</a:t>
            </a:r>
          </a:p>
        </p:txBody>
      </p:sp>
      <p:pic>
        <p:nvPicPr>
          <p:cNvPr id="1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37" y="1484783"/>
            <a:ext cx="1610926" cy="1405612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553" y="-33875"/>
            <a:ext cx="9940257" cy="691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9873" y="1519986"/>
            <a:ext cx="1886253" cy="1632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19"/>
          <a:srcRect t="63237"/>
          <a:stretch>
            <a:fillRect/>
          </a:stretch>
        </p:blipFill>
        <p:spPr>
          <a:xfrm>
            <a:off x="3512839" y="3988361"/>
            <a:ext cx="2880321" cy="7367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8"/>
          <p:cNvSpPr txBox="1"/>
          <p:nvPr/>
        </p:nvSpPr>
        <p:spPr>
          <a:xfrm>
            <a:off x="1171063" y="3646473"/>
            <a:ext cx="75608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>
                <a:solidFill>
                  <a:srgbClr val="051F41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Extend human potential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400">
              <a:defRPr sz="1200">
                <a:solidFill>
                  <a:srgbClr val="24285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742950" marR="0" indent="-2857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1430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6002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0574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4917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9489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4061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8633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rgbClr val="24285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7890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5781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43672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91563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394538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87344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35235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83126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F926CE0-70DE-5042-BFDD-3286B59D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544CB8-0A1F-7245-884C-B1B04B14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E8435B-B00D-7948-B2F3-16C43D127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5550-ED0B-3E4C-9D8B-F9F2CF3197F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5C9C-8509-D342-8E4F-210CCFE85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F058FD-B1F0-3D49-959F-0AD384788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EFD51-DF2E-0149-A15D-01219E4E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tiff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d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ny Objective Q3-2020"/>
          <p:cNvSpPr txBox="1">
            <a:spLocks noGrp="1"/>
          </p:cNvSpPr>
          <p:nvPr>
            <p:ph type="subTitle" sz="half" idx="1"/>
          </p:nvPr>
        </p:nvSpPr>
        <p:spPr>
          <a:xfrm>
            <a:off x="275303" y="2239123"/>
            <a:ext cx="9340645" cy="2952329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Natural Language Processing for Question Answering and Machine </a:t>
            </a:r>
            <a:r>
              <a:rPr lang="en-US" sz="3000" smtClean="0"/>
              <a:t>Reading Comprehension</a:t>
            </a:r>
            <a:endParaRPr lang="en-US" sz="3000" dirty="0"/>
          </a:p>
        </p:txBody>
      </p:sp>
      <p:sp>
        <p:nvSpPr>
          <p:cNvPr id="5" name="Project Management Cycle">
            <a:extLst>
              <a:ext uri="{FF2B5EF4-FFF2-40B4-BE49-F238E27FC236}">
                <a16:creationId xmlns="" xmlns:a16="http://schemas.microsoft.com/office/drawing/2014/main" id="{8B091674-94A2-684F-9402-389C72A8F971}"/>
              </a:ext>
            </a:extLst>
          </p:cNvPr>
          <p:cNvSpPr txBox="1"/>
          <p:nvPr/>
        </p:nvSpPr>
        <p:spPr>
          <a:xfrm>
            <a:off x="4320775" y="5924939"/>
            <a:ext cx="124969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US" dirty="0" smtClean="0"/>
              <a:t>NLP Team</a:t>
            </a:r>
            <a:endParaRPr lang="en-US" dirty="0"/>
          </a:p>
          <a:p>
            <a:pPr algn="ctr"/>
            <a:r>
              <a:rPr lang="en-US" dirty="0" smtClean="0"/>
              <a:t>July 2020</a:t>
            </a:r>
            <a:endParaRPr dirty="0"/>
          </a:p>
        </p:txBody>
      </p:sp>
      <p:sp>
        <p:nvSpPr>
          <p:cNvPr id="4" name="Project Management Cycle">
            <a:extLst>
              <a:ext uri="{FF2B5EF4-FFF2-40B4-BE49-F238E27FC236}">
                <a16:creationId xmlns="" xmlns:a16="http://schemas.microsoft.com/office/drawing/2014/main" id="{8B091674-94A2-684F-9402-389C72A8F971}"/>
              </a:ext>
            </a:extLst>
          </p:cNvPr>
          <p:cNvSpPr txBox="1"/>
          <p:nvPr/>
        </p:nvSpPr>
        <p:spPr>
          <a:xfrm>
            <a:off x="3047189" y="3989284"/>
            <a:ext cx="379687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US" dirty="0" err="1" smtClean="0"/>
              <a:t>Ryan.nguyen</a:t>
            </a:r>
            <a:r>
              <a:rPr lang="en-US" dirty="0" smtClean="0"/>
              <a:t> (Minh-Tien Nguyen)</a:t>
            </a:r>
          </a:p>
          <a:p>
            <a:pPr algn="ctr"/>
            <a:r>
              <a:rPr lang="en-US" dirty="0" err="1" smtClean="0"/>
              <a:t>ryan.nguyen@cinnamon.is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and ML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100"/>
            <a:ext cx="5388942" cy="37406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97" y="1321951"/>
            <a:ext cx="4285611" cy="2465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97" y="3850258"/>
            <a:ext cx="4192743" cy="14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97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Different words with the same meaning (paraphrasing)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Season of the year: Fall or Autumn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Book delivery time: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When will my book arrive?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When will I receive my book?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Ambiguity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Fall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A season of the year or the fall of an object?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Pronunciation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There– their; here – hear, </a:t>
            </a:r>
            <a:r>
              <a:rPr lang="mr-IN" dirty="0" smtClean="0"/>
              <a:t>…</a:t>
            </a:r>
            <a:endParaRPr lang="en-US" dirty="0"/>
          </a:p>
          <a:p>
            <a:pPr hangingPunct="1">
              <a:lnSpc>
                <a:spcPct val="150000"/>
              </a:lnSpc>
            </a:pPr>
            <a:r>
              <a:rPr lang="en-US" dirty="0" smtClean="0"/>
              <a:t>Syntax and ambiguity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I saw the man with a telescope </a:t>
            </a:r>
            <a:r>
              <a:rPr lang="en-US" dirty="0" smtClean="0">
                <a:sym typeface="Wingdings"/>
              </a:rPr>
              <a:t> who had the telescope?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8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Semantics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The astronomer loves the </a:t>
            </a:r>
            <a:r>
              <a:rPr lang="en-US" b="1" dirty="0" smtClean="0">
                <a:solidFill>
                  <a:srgbClr val="FF0000"/>
                </a:solidFill>
              </a:rPr>
              <a:t>star</a:t>
            </a:r>
          </a:p>
          <a:p>
            <a:pPr lvl="2" hangingPunct="1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Star in the sky</a:t>
            </a:r>
          </a:p>
          <a:p>
            <a:pPr lvl="2" hangingPunct="1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Celebrity</a:t>
            </a:r>
          </a:p>
          <a:p>
            <a:pPr lvl="2" hangingPunct="1">
              <a:lnSpc>
                <a:spcPct val="150000"/>
              </a:lnSpc>
            </a:pPr>
            <a:endParaRPr lang="en-US" b="1" dirty="0">
              <a:solidFill>
                <a:srgbClr val="FF0000"/>
              </a:solidFill>
            </a:endParaRPr>
          </a:p>
          <a:p>
            <a:pPr lvl="1" hangingPunct="1">
              <a:lnSpc>
                <a:spcPct val="150000"/>
              </a:lnSpc>
            </a:pPr>
            <a:endParaRPr lang="en-US" b="1" dirty="0" smtClean="0">
              <a:solidFill>
                <a:srgbClr val="FF0000"/>
              </a:solidFill>
            </a:endParaRPr>
          </a:p>
          <a:p>
            <a:pPr lvl="1" hangingPunct="1">
              <a:lnSpc>
                <a:spcPct val="150000"/>
              </a:lnSpc>
            </a:pPr>
            <a:endParaRPr lang="en-US" b="1" dirty="0" smtClean="0">
              <a:solidFill>
                <a:srgbClr val="FF0000"/>
              </a:solidFill>
            </a:endParaRPr>
          </a:p>
          <a:p>
            <a:pPr lvl="1" hangingPunct="1">
              <a:lnSpc>
                <a:spcPct val="150000"/>
              </a:lnSpc>
            </a:pPr>
            <a:endParaRPr lang="en-US" b="1" dirty="0">
              <a:solidFill>
                <a:srgbClr val="FF0000"/>
              </a:solidFill>
            </a:endParaRPr>
          </a:p>
          <a:p>
            <a:pPr lvl="1" hangingPunct="1">
              <a:lnSpc>
                <a:spcPct val="150000"/>
              </a:lnSpc>
            </a:pPr>
            <a:endParaRPr lang="en-US" b="1" dirty="0" smtClean="0">
              <a:solidFill>
                <a:srgbClr val="FF0000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Discourse analysis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Alice understands that you like your mother, but </a:t>
            </a:r>
            <a:r>
              <a:rPr lang="en-US" b="1" dirty="0" smtClean="0"/>
              <a:t>she</a:t>
            </a:r>
          </a:p>
          <a:p>
            <a:pPr lvl="1" hangingPunct="1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She: refers to Alice or her mother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99" y="3292406"/>
            <a:ext cx="2933797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80" y="3292405"/>
            <a:ext cx="3039830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070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systems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9" y="1243553"/>
            <a:ext cx="7954297" cy="5180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http://</a:t>
            </a:r>
            <a:r>
              <a:rPr lang="en-US" sz="1600" dirty="0" err="1"/>
              <a:t>start.csail.mit.edu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5604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reading comprehension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2" y="1260192"/>
            <a:ext cx="8777970" cy="54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411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Machine reading comprehension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042"/>
            <a:ext cx="9906000" cy="38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54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techniques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sz="1600" dirty="0" smtClean="0"/>
              <a:t>Text pre-processing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Sentence and word segmentation, parsing, NER</a:t>
            </a:r>
          </a:p>
          <a:p>
            <a:pPr hangingPunct="1">
              <a:lnSpc>
                <a:spcPct val="150000"/>
              </a:lnSpc>
            </a:pPr>
            <a:r>
              <a:rPr lang="en-US" sz="1600" dirty="0" smtClean="0"/>
              <a:t>Question analysis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Question classification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Question formulation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Query expansion</a:t>
            </a:r>
          </a:p>
          <a:p>
            <a:pPr hangingPunct="1">
              <a:lnSpc>
                <a:spcPct val="150000"/>
              </a:lnSpc>
            </a:pPr>
            <a:r>
              <a:rPr lang="en-US" sz="1600" dirty="0" smtClean="0"/>
              <a:t>Information retrieval</a:t>
            </a:r>
            <a:endParaRPr lang="en-US" sz="1600" dirty="0" smtClean="0"/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Text </a:t>
            </a:r>
            <a:r>
              <a:rPr lang="en-US" sz="1600" dirty="0" smtClean="0"/>
              <a:t>representation</a:t>
            </a:r>
            <a:endParaRPr lang="en-US" sz="1600" dirty="0" smtClean="0"/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Text similarity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Elastic search</a:t>
            </a:r>
          </a:p>
          <a:p>
            <a:pPr hangingPunct="1">
              <a:lnSpc>
                <a:spcPct val="150000"/>
              </a:lnSpc>
            </a:pPr>
            <a:r>
              <a:rPr lang="en-US" sz="1600" dirty="0" smtClean="0"/>
              <a:t>Answer generation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NER</a:t>
            </a:r>
          </a:p>
          <a:p>
            <a:pPr lvl="1" hangingPunct="1">
              <a:lnSpc>
                <a:spcPct val="150000"/>
              </a:lnSpc>
            </a:pPr>
            <a:r>
              <a:rPr lang="en-US" sz="1600" dirty="0" smtClean="0"/>
              <a:t>Answer generation</a:t>
            </a:r>
          </a:p>
        </p:txBody>
      </p:sp>
    </p:spTree>
    <p:extLst>
      <p:ext uri="{BB962C8B-B14F-4D97-AF65-F5344CB8AC3E}">
        <p14:creationId xmlns:p14="http://schemas.microsoft.com/office/powerpoint/2010/main" val="15651288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pre-processing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9"/>
            <a:ext cx="8640961" cy="69769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Who is the president of USA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12206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593" y="3062116"/>
            <a:ext cx="2314093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Word segmentation</a:t>
            </a: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49593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9226" y="3060826"/>
            <a:ext cx="2395847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/>
              <a:t>Tagging and </a:t>
            </a:r>
            <a:r>
              <a:rPr kumimoji="0" lang="en-US" sz="19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Parsing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26308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2327" y="2914633"/>
            <a:ext cx="15927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Named entity</a:t>
            </a:r>
            <a:endParaRPr lang="en-US" dirty="0"/>
          </a:p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recognition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cxnSp>
        <p:nvCxnSpPr>
          <p:cNvPr id="7" name="Straight Arrow Connector 6"/>
          <p:cNvCxnSpPr>
            <a:stCxn id="10" idx="2"/>
            <a:endCxn id="3" idx="0"/>
          </p:cNvCxnSpPr>
          <p:nvPr/>
        </p:nvCxnSpPr>
        <p:spPr>
          <a:xfrm flipH="1">
            <a:off x="2019946" y="1966453"/>
            <a:ext cx="2933055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>
            <a:off x="4953001" y="1966453"/>
            <a:ext cx="4332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0" idx="2"/>
            <a:endCxn id="12" idx="0"/>
          </p:cNvCxnSpPr>
          <p:nvPr/>
        </p:nvCxnSpPr>
        <p:spPr>
          <a:xfrm>
            <a:off x="4953001" y="1966453"/>
            <a:ext cx="2981047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953000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ounded Rectangle 24"/>
          <p:cNvSpPr/>
          <p:nvPr/>
        </p:nvSpPr>
        <p:spPr>
          <a:xfrm>
            <a:off x="812206" y="4758813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4301" y="5264544"/>
            <a:ext cx="1671289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 set of words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012572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7946338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99" y="4758813"/>
            <a:ext cx="2882900" cy="1727200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6738598" y="4758813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59722" y="5264544"/>
            <a:ext cx="573232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USA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6777" y="4217191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69083" y="4124858"/>
            <a:ext cx="15013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NLTK</a:t>
            </a:r>
          </a:p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/>
              <a:t>Standford</a:t>
            </a:r>
            <a:r>
              <a:rPr lang="en-US" sz="1200" dirty="0" smtClean="0"/>
              <a:t> Core NLP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5887" y="4261213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8051" y="4168880"/>
            <a:ext cx="15013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NLTK</a:t>
            </a:r>
          </a:p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/>
              <a:t>Standford</a:t>
            </a:r>
            <a:r>
              <a:rPr lang="en-US" sz="1200" dirty="0" smtClean="0"/>
              <a:t> Core NLP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84287" y="4261213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56451" y="4168880"/>
            <a:ext cx="15013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NLTK</a:t>
            </a:r>
          </a:p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/>
              <a:t>Standford</a:t>
            </a:r>
            <a:r>
              <a:rPr lang="en-US" sz="1200" dirty="0" smtClean="0"/>
              <a:t> Core NLP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corenlp.run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2147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pre-processing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1249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analysis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9"/>
            <a:ext cx="8640961" cy="69769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Who is the president of USA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12206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206" y="3060826"/>
            <a:ext cx="2450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Question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 classification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49593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9593" y="3060826"/>
            <a:ext cx="2458363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/>
              <a:t>Question formulation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26308" y="2556386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4358" y="2914633"/>
            <a:ext cx="1988684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Query</a:t>
            </a:r>
            <a:r>
              <a:rPr kumimoji="0" lang="en-US" sz="1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 expansion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cxnSp>
        <p:nvCxnSpPr>
          <p:cNvPr id="7" name="Straight Arrow Connector 6"/>
          <p:cNvCxnSpPr>
            <a:stCxn id="10" idx="2"/>
            <a:endCxn id="3" idx="0"/>
          </p:cNvCxnSpPr>
          <p:nvPr/>
        </p:nvCxnSpPr>
        <p:spPr>
          <a:xfrm flipH="1">
            <a:off x="2019946" y="1966453"/>
            <a:ext cx="2933055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>
            <a:off x="4953001" y="1966453"/>
            <a:ext cx="4332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0" idx="2"/>
            <a:endCxn id="12" idx="0"/>
          </p:cNvCxnSpPr>
          <p:nvPr/>
        </p:nvCxnSpPr>
        <p:spPr>
          <a:xfrm>
            <a:off x="4953001" y="1966453"/>
            <a:ext cx="2981047" cy="589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953000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ounded Rectangle 24"/>
          <p:cNvSpPr/>
          <p:nvPr/>
        </p:nvSpPr>
        <p:spPr>
          <a:xfrm>
            <a:off x="812206" y="4758813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1188" y="5264544"/>
            <a:ext cx="24375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The type of a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 question</a:t>
            </a:r>
          </a:p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rgbClr val="FF0000"/>
                </a:solidFill>
              </a:rPr>
              <a:t>WHO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venir Nex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012572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7946338" y="3952567"/>
            <a:ext cx="0" cy="8062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ounded Rectangle 32"/>
          <p:cNvSpPr/>
          <p:nvPr/>
        </p:nvSpPr>
        <p:spPr>
          <a:xfrm>
            <a:off x="6738598" y="4758813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7120" y="5264544"/>
            <a:ext cx="2498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(Who, </a:t>
            </a:r>
            <a:r>
              <a:rPr lang="en-US" sz="1800" b="1" dirty="0">
                <a:solidFill>
                  <a:srgbClr val="00B050"/>
                </a:solidFill>
              </a:rPr>
              <a:t>president</a:t>
            </a:r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b="1" dirty="0">
                <a:solidFill>
                  <a:srgbClr val="7030A0"/>
                </a:solidFill>
              </a:rPr>
              <a:t>USA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6777" y="4217191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15887" y="4261213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84287" y="4261213"/>
            <a:ext cx="86818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Algorithms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55737" y="4255673"/>
            <a:ext cx="74315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WordNet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36552" y="4758813"/>
            <a:ext cx="2415480" cy="13961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30346" y="5264544"/>
            <a:ext cx="242790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Creating a query</a:t>
            </a:r>
          </a:p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FF0000"/>
                </a:solidFill>
              </a:rPr>
              <a:t>(Who, president, USA)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5297182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387" y="1165737"/>
            <a:ext cx="5486400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</a:rPr>
              <a:t>2012-2014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: Master student, UET, VNUH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</a:rPr>
              <a:t>2013-2014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: Visiting Researcher, National Institute of Informatics (NII), Japan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</a:rPr>
              <a:t>2015-2018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: PhD candidate, Japan Advanced Institute of Science and Technology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</a:rPr>
              <a:t>October 2018-now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: senior AI researcher at Cinnamon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Site: </a:t>
            </a:r>
            <a:r>
              <a:rPr lang="en-US" sz="1600" dirty="0">
                <a:latin typeface="Avenir Next" charset="0"/>
                <a:ea typeface="Avenir Next" charset="0"/>
                <a:cs typeface="Avenir Next" charset="0"/>
              </a:rPr>
              <a:t>https://</a:t>
            </a:r>
            <a:r>
              <a:rPr lang="en-US" sz="1600" dirty="0" err="1">
                <a:latin typeface="Avenir Next" charset="0"/>
                <a:ea typeface="Avenir Next" charset="0"/>
                <a:cs typeface="Avenir Next" charset="0"/>
              </a:rPr>
              <a:t>sites.google.com</a:t>
            </a:r>
            <a:r>
              <a:rPr lang="en-US" sz="1600" dirty="0">
                <a:latin typeface="Avenir Next" charset="0"/>
                <a:ea typeface="Avenir Next" charset="0"/>
                <a:cs typeface="Avenir Next" charset="0"/>
              </a:rPr>
              <a:t>/site/</a:t>
            </a:r>
            <a:r>
              <a:rPr lang="en-US" sz="1600" dirty="0" err="1">
                <a:latin typeface="Avenir Next" charset="0"/>
                <a:ea typeface="Avenir Next" charset="0"/>
                <a:cs typeface="Avenir Next" charset="0"/>
              </a:rPr>
              <a:t>minhtienhy</a:t>
            </a:r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6" y="4398086"/>
            <a:ext cx="5393652" cy="1353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4" y="1165737"/>
            <a:ext cx="3824747" cy="3824747"/>
          </a:xfrm>
          <a:prstGeom prst="rect">
            <a:avLst/>
          </a:prstGeom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43028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classification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Need to understand what users want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Similar to intent detection of </a:t>
            </a:r>
            <a:r>
              <a:rPr lang="en-US" dirty="0" err="1" smtClean="0"/>
              <a:t>chatbot</a:t>
            </a:r>
            <a:endParaRPr lang="en-US" dirty="0" smtClean="0"/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DIET (Dual Intent Entity Transformers from Rasa)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Two methods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Machine learning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And </a:t>
            </a:r>
            <a:r>
              <a:rPr lang="en-US" dirty="0" smtClean="0"/>
              <a:t>???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The evaluation of question classification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Precision, recall, and F-score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71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method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www.aclweb.org</a:t>
            </a:r>
            <a:r>
              <a:rPr lang="en-US" sz="1600" dirty="0"/>
              <a:t>/anthology/I05-4009.pdf</a:t>
            </a:r>
            <a:endParaRPr lang="en-US" sz="1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6" y="1099366"/>
            <a:ext cx="6154662" cy="52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93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www.aclweb.org</a:t>
            </a:r>
            <a:r>
              <a:rPr lang="en-US" sz="1600" dirty="0"/>
              <a:t>/anthology/I05-4009.pdf</a:t>
            </a:r>
            <a:endParaRPr lang="en-US" sz="16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0" y="1049626"/>
            <a:ext cx="6981554" cy="53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11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Discuss to have another method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Example of question classification</a:t>
            </a:r>
          </a:p>
          <a:p>
            <a:pPr lvl="1" hangingPunct="1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17493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creation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A question type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WHO, WHERE, WHEN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WHAT, WHY, HOW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Entities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USA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Relationship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Is–a; a-part-of; sub-class;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63606" y="4926359"/>
            <a:ext cx="8640961" cy="69769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Who</a:t>
            </a:r>
            <a:r>
              <a:rPr lang="en-US" sz="2200" b="1" dirty="0" smtClean="0">
                <a:solidFill>
                  <a:schemeClr val="bg1"/>
                </a:solidFill>
              </a:rPr>
              <a:t> is the </a:t>
            </a:r>
            <a:r>
              <a:rPr lang="en-US" sz="2200" b="1" dirty="0" smtClean="0">
                <a:solidFill>
                  <a:srgbClr val="0070C0"/>
                </a:solidFill>
              </a:rPr>
              <a:t>president</a:t>
            </a:r>
            <a:r>
              <a:rPr lang="en-US" sz="2200" b="1" dirty="0" smtClean="0">
                <a:solidFill>
                  <a:schemeClr val="bg1"/>
                </a:solidFill>
              </a:rPr>
              <a:t> of </a:t>
            </a:r>
            <a:r>
              <a:rPr lang="en-US" sz="2200" b="1" dirty="0" smtClean="0">
                <a:solidFill>
                  <a:srgbClr val="00B050"/>
                </a:solidFill>
              </a:rPr>
              <a:t>USA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8851" y="5808393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826" y="5910784"/>
            <a:ext cx="141641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Question type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06128" y="5815285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7350" y="5917676"/>
            <a:ext cx="51392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Is - a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1341" y="5766212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066" y="5868603"/>
            <a:ext cx="61491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Entity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5059" y="4461413"/>
            <a:ext cx="29585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Who (</a:t>
            </a:r>
            <a:r>
              <a:rPr lang="en-US" sz="1800" dirty="0" smtClean="0">
                <a:solidFill>
                  <a:srgbClr val="0070C0"/>
                </a:solidFill>
              </a:rPr>
              <a:t>president</a:t>
            </a:r>
            <a:r>
              <a:rPr lang="en-US" sz="1800" dirty="0" smtClean="0">
                <a:solidFill>
                  <a:schemeClr val="bg1"/>
                </a:solidFill>
              </a:rPr>
              <a:t>,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is - a,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00B050"/>
                </a:solidFill>
              </a:rPr>
              <a:t>USA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venir Next"/>
            </a:endParaRPr>
          </a:p>
        </p:txBody>
      </p: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1817032" y="5368413"/>
            <a:ext cx="1319458" cy="43998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806128" y="5368413"/>
            <a:ext cx="808181" cy="44687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endCxn id="13" idx="0"/>
          </p:cNvCxnSpPr>
          <p:nvPr/>
        </p:nvCxnSpPr>
        <p:spPr>
          <a:xfrm>
            <a:off x="6174658" y="5368413"/>
            <a:ext cx="1064864" cy="39779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07441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</a:t>
            </a:r>
            <a:r>
              <a:rPr lang="en-US" dirty="0" smtClean="0"/>
              <a:t>Expansion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To extend the query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Increase the recall of the query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Technique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Synonym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WordNet or knowledge graphs</a:t>
            </a:r>
            <a:endParaRPr lang="en-US" dirty="0" smtClean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63606" y="4926359"/>
            <a:ext cx="8640961" cy="69769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Who</a:t>
            </a:r>
            <a:r>
              <a:rPr lang="en-US" sz="2200" b="1" dirty="0" smtClean="0">
                <a:solidFill>
                  <a:schemeClr val="bg1"/>
                </a:solidFill>
              </a:rPr>
              <a:t> is the </a:t>
            </a:r>
            <a:r>
              <a:rPr lang="en-US" sz="2200" b="1" dirty="0" smtClean="0">
                <a:solidFill>
                  <a:srgbClr val="0070C0"/>
                </a:solidFill>
              </a:rPr>
              <a:t>president</a:t>
            </a:r>
            <a:r>
              <a:rPr lang="en-US" sz="2200" b="1" dirty="0" smtClean="0">
                <a:solidFill>
                  <a:schemeClr val="bg1"/>
                </a:solidFill>
              </a:rPr>
              <a:t> of </a:t>
            </a:r>
            <a:r>
              <a:rPr lang="en-US" sz="2200" b="1" dirty="0" smtClean="0">
                <a:solidFill>
                  <a:srgbClr val="00B050"/>
                </a:solidFill>
              </a:rPr>
              <a:t>USA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8851" y="5808393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826" y="5910784"/>
            <a:ext cx="141641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Question type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06128" y="5815285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7350" y="5917676"/>
            <a:ext cx="51392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Is - a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1341" y="5766212"/>
            <a:ext cx="1616362" cy="4817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066" y="5868603"/>
            <a:ext cx="61491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Entity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9995" y="4038991"/>
            <a:ext cx="118397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70C0"/>
                </a:solidFill>
              </a:rPr>
              <a:t>premier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Avenir Next"/>
            </a:endParaRPr>
          </a:p>
        </p:txBody>
      </p: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1817032" y="5368413"/>
            <a:ext cx="1319458" cy="43998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806128" y="5368413"/>
            <a:ext cx="808181" cy="44687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endCxn id="13" idx="0"/>
          </p:cNvCxnSpPr>
          <p:nvPr/>
        </p:nvCxnSpPr>
        <p:spPr>
          <a:xfrm>
            <a:off x="6174658" y="5368413"/>
            <a:ext cx="1064864" cy="39779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3998733" y="4059005"/>
            <a:ext cx="190853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B0F0"/>
                </a:solidFill>
              </a:rPr>
              <a:t>Chief of state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venir Nex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4149" y="4036922"/>
            <a:ext cx="122565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7030A0"/>
                </a:solidFill>
              </a:rPr>
              <a:t>America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sym typeface="Avenir Next"/>
            </a:endParaRPr>
          </a:p>
        </p:txBody>
      </p:sp>
      <p:cxnSp>
        <p:nvCxnSpPr>
          <p:cNvPr id="20" name="Straight Arrow Connector 19"/>
          <p:cNvCxnSpPr>
            <a:endCxn id="15" idx="2"/>
          </p:cNvCxnSpPr>
          <p:nvPr/>
        </p:nvCxnSpPr>
        <p:spPr>
          <a:xfrm flipH="1" flipV="1">
            <a:off x="2671983" y="4469876"/>
            <a:ext cx="2190711" cy="57407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endCxn id="17" idx="2"/>
          </p:cNvCxnSpPr>
          <p:nvPr/>
        </p:nvCxnSpPr>
        <p:spPr>
          <a:xfrm flipV="1">
            <a:off x="4953000" y="4489890"/>
            <a:ext cx="0" cy="55405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>
            <a:endCxn id="19" idx="2"/>
          </p:cNvCxnSpPr>
          <p:nvPr/>
        </p:nvCxnSpPr>
        <p:spPr>
          <a:xfrm flipV="1">
            <a:off x="5043307" y="4467807"/>
            <a:ext cx="2503670" cy="6003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99" y="1208151"/>
            <a:ext cx="2338644" cy="15562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49" y="2816668"/>
            <a:ext cx="4805516" cy="12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7684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Conceptnet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161"/>
            <a:ext cx="9906000" cy="49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319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Introduction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Indexing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Text representation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Similarity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Elastic search</a:t>
            </a:r>
            <a:endParaRPr lang="en-US" dirty="0" smtClean="0"/>
          </a:p>
          <a:p>
            <a:pPr hangingPunct="1">
              <a:lnSpc>
                <a:spcPct val="150000"/>
              </a:lnSpc>
            </a:pPr>
            <a:endParaRPr lang="en-US" dirty="0" smtClean="0"/>
          </a:p>
          <a:p>
            <a:pPr hangingPunct="1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47630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Information retrieval (IR)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Matching with index term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Find documents relating to an user’s query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2625483"/>
            <a:ext cx="793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023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Procedure to extract index terms from documents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Indexing should be done automatically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The number of documents is large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Should not index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Morphological analysis is required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Unit of index terms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Word (cake, recipe, ingredient)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Phrase (recipe for cake, ingredient of cake)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Difficult to decide appropriate units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In general, words are used as index terms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WHY???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11220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7" y="1358182"/>
            <a:ext cx="9439446" cy="3557945"/>
          </a:xfrm>
          <a:prstGeom prst="rect">
            <a:avLst/>
          </a:prstGeom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vi-V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9897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Construct a list of index terms for each document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37" y="1920104"/>
            <a:ext cx="76073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77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matrix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We can know a list of documents containing a certain index term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934497"/>
            <a:ext cx="773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16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When a query is given in a logical form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Row in inverted index is regarded as a vector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Documents are retrieved by bitwise operation on vectors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The query</a:t>
            </a:r>
          </a:p>
          <a:p>
            <a:pPr lvl="1" hangingPunct="1">
              <a:lnSpc>
                <a:spcPct val="15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Novel and (story or review) and not mystery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3637842"/>
            <a:ext cx="7721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250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 (SVM)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Both documents and queries are represented by vectors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Document vector = D</a:t>
            </a:r>
            <a:r>
              <a:rPr lang="en-US" baseline="-25000" dirty="0" smtClean="0"/>
              <a:t>i</a:t>
            </a:r>
            <a:r>
              <a:rPr lang="en-US" dirty="0" smtClean="0"/>
              <a:t>, query vector = Q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Calculating the similarity between two vectors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/>
              <a:t>The most similar document with Q is retrieved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Vector</a:t>
            </a:r>
          </a:p>
          <a:p>
            <a:pPr lvl="1" hangingPunct="1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W</a:t>
            </a:r>
            <a:r>
              <a:rPr lang="en-US" baseline="-25000" dirty="0" err="1" smtClean="0">
                <a:solidFill>
                  <a:schemeClr val="bg1"/>
                </a:solidFill>
              </a:rPr>
              <a:t>j</a:t>
            </a:r>
            <a:r>
              <a:rPr lang="en-US" baseline="30000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is a weight of index term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87" y="3466691"/>
            <a:ext cx="38862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2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Bag-of-words weighting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1049626"/>
            <a:ext cx="8726587" cy="5097044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524593" y="6028669"/>
            <a:ext cx="8640961" cy="69769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chemeClr val="bg1"/>
                </a:solidFill>
              </a:rPr>
              <a:t>Are all </a:t>
            </a:r>
            <a:r>
              <a:rPr lang="en-US" sz="2200" b="1" dirty="0" smtClean="0">
                <a:solidFill>
                  <a:srgbClr val="0070C0"/>
                </a:solidFill>
              </a:rPr>
              <a:t>words </a:t>
            </a:r>
            <a:r>
              <a:rPr lang="en-US" sz="2200" b="1" dirty="0" smtClean="0">
                <a:solidFill>
                  <a:srgbClr val="FF0000"/>
                </a:solidFill>
              </a:rPr>
              <a:t>equally</a:t>
            </a:r>
            <a:r>
              <a:rPr lang="en-US" sz="2200" b="1" dirty="0" smtClean="0">
                <a:solidFill>
                  <a:schemeClr val="bg1"/>
                </a:solidFill>
              </a:rPr>
              <a:t> important?</a:t>
            </a:r>
            <a:endParaRPr lang="en-US" sz="2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173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2153037"/>
            <a:ext cx="9906000" cy="4444314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Term frequency – inverse document frequency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Estimating the importance of words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431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 Example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I love NLP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NLP is challenging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Cinnamon opens a boot camp of NLP 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708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By-product: embedding of words into continuous space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Similar context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 similar 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Semantic relationship</a:t>
            </a: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  <a:sym typeface="Wingdings"/>
            </a:endParaRP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  <a:sym typeface="Wingdings"/>
            </a:endParaRP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Apple:    [1.11, 2.24, 7.88]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Orange: [1.01, 2.04, 7.22]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Car:         [8.41, 2.34, -1.28]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Table:     [-1.41, 7.34, 3.01]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88" y="2023694"/>
            <a:ext cx="5143500" cy="1737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62" y="3761363"/>
            <a:ext cx="2520308" cy="22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58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7" y="1174269"/>
            <a:ext cx="9573129" cy="49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737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Word2vec: </a:t>
            </a:r>
            <a:r>
              <a:rPr lang="en-US" dirty="0" err="1" smtClean="0"/>
              <a:t>cbow</a:t>
            </a:r>
            <a:r>
              <a:rPr lang="en-US" dirty="0" smtClean="0"/>
              <a:t> vs. skip-gram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“The word vector encodes semantic relationship among words”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1788958"/>
            <a:ext cx="7445562" cy="4546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Efficient Estimation of Word Representations in Vector Space (Tomas et al., 2013)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3604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4" y="1213066"/>
            <a:ext cx="8750465" cy="5644934"/>
          </a:xfrm>
          <a:prstGeom prst="rect">
            <a:avLst/>
          </a:prstGeom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86646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Trained on Google News with 100 billion words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Skip-gram model with the size of 300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7" y="2448232"/>
            <a:ext cx="8948750" cy="31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09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for document representation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750142" y="1396181"/>
            <a:ext cx="648929" cy="17599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0142" y="3790336"/>
            <a:ext cx="648929" cy="17599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084" y="2083808"/>
            <a:ext cx="784828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Query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139" y="4477963"/>
            <a:ext cx="1260921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Document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77263" y="1396181"/>
            <a:ext cx="1848465" cy="4154129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5611" y="3280885"/>
            <a:ext cx="1276951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Word2Vec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7344694" y="1396179"/>
            <a:ext cx="648929" cy="17599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7344694" y="3771914"/>
            <a:ext cx="648929" cy="17599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Straight Arrow Connector 15"/>
          <p:cNvCxnSpPr>
            <a:stCxn id="3" idx="3"/>
          </p:cNvCxnSpPr>
          <p:nvPr/>
        </p:nvCxnSpPr>
        <p:spPr>
          <a:xfrm flipV="1">
            <a:off x="2399071" y="2276167"/>
            <a:ext cx="1278192" cy="1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2399071" y="4651902"/>
            <a:ext cx="1278192" cy="1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V="1">
            <a:off x="5525728" y="2276166"/>
            <a:ext cx="1278192" cy="1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V="1">
            <a:off x="5525728" y="4670322"/>
            <a:ext cx="1278192" cy="1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4" idx="1"/>
            <a:endCxn id="15" idx="3"/>
          </p:cNvCxnSpPr>
          <p:nvPr/>
        </p:nvCxnSpPr>
        <p:spPr>
          <a:xfrm>
            <a:off x="7669159" y="2600631"/>
            <a:ext cx="0" cy="1726806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880867" y="3271674"/>
            <a:ext cx="1762660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Cosine()</a:t>
            </a:r>
          </a:p>
          <a:p>
            <a:pPr marL="0" marR="0" indent="0" algn="l" defTabSz="9578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Inner product()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cxnSp>
        <p:nvCxnSpPr>
          <p:cNvPr id="24" name="Straight Connector 23"/>
          <p:cNvCxnSpPr>
            <a:stCxn id="14" idx="3"/>
            <a:endCxn id="14" idx="1"/>
          </p:cNvCxnSpPr>
          <p:nvPr/>
        </p:nvCxnSpPr>
        <p:spPr>
          <a:xfrm>
            <a:off x="7669159" y="1951702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7221792" y="1951702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8116527" y="1951702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7669158" y="4327436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7221792" y="4327435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8116527" y="4327434"/>
            <a:ext cx="0" cy="6489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334321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search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A platform for IR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Indexing documents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Provide a set of retrieval metrics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BM25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TF-IDF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Install </a:t>
            </a:r>
            <a:r>
              <a:rPr lang="en-US" dirty="0" err="1" smtClean="0">
                <a:solidFill>
                  <a:schemeClr val="bg1"/>
                </a:solidFill>
              </a:rPr>
              <a:t>ElasticSearch</a:t>
            </a:r>
            <a:r>
              <a:rPr lang="en-US" dirty="0" smtClean="0">
                <a:solidFill>
                  <a:schemeClr val="bg1"/>
                </a:solidFill>
              </a:rPr>
              <a:t> and experience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89" y="2244908"/>
            <a:ext cx="4226159" cy="21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246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evaluation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Precision</a:t>
            </a: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Recall</a:t>
            </a: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F-score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640667"/>
            <a:ext cx="6718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39" y="2613837"/>
            <a:ext cx="64008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3533004"/>
            <a:ext cx="5842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50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and recall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Precision = C/B</a:t>
            </a: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Recall = C/A</a:t>
            </a: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Trade-off</a:t>
            </a:r>
            <a:endParaRPr lang="en-US" dirty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5" y="1140938"/>
            <a:ext cx="5844926" cy="301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89" y="4273298"/>
            <a:ext cx="728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870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extraction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Utilize the techniques of information extraction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Patten matching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Difficult to prepare patterns in advance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Patterns can be generate from a question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Q: ”</a:t>
            </a:r>
            <a:r>
              <a:rPr lang="en-US" b="1" u="sng" dirty="0" smtClean="0">
                <a:solidFill>
                  <a:srgbClr val="00B0F0"/>
                </a:solidFill>
              </a:rPr>
              <a:t>Who</a:t>
            </a:r>
            <a:r>
              <a:rPr lang="en-US" dirty="0" smtClean="0">
                <a:solidFill>
                  <a:schemeClr val="bg1"/>
                </a:solidFill>
              </a:rPr>
              <a:t> is the president of USA”</a:t>
            </a:r>
          </a:p>
          <a:p>
            <a:pPr lvl="2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A: The president of USA is &lt;</a:t>
            </a:r>
            <a:r>
              <a:rPr lang="en-US" b="1" dirty="0" smtClean="0">
                <a:solidFill>
                  <a:srgbClr val="FF0000"/>
                </a:solidFill>
              </a:rPr>
              <a:t>ANSWER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Named entity recognition (NER)</a:t>
            </a:r>
          </a:p>
          <a:p>
            <a:pPr hangingPunct="1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 hangingPunct="1">
              <a:lnSpc>
                <a:spcPct val="150000"/>
              </a:lnSpc>
              <a:buNone/>
            </a:pPr>
            <a:r>
              <a:rPr lang="en-US" dirty="0" smtClean="0"/>
              <a:t>In </a:t>
            </a:r>
            <a:r>
              <a:rPr lang="en-US" dirty="0"/>
              <a:t>the </a:t>
            </a:r>
            <a:r>
              <a:rPr lang="en-US" dirty="0" smtClean="0"/>
              <a:t>presidential election </a:t>
            </a:r>
            <a:r>
              <a:rPr lang="en-US" dirty="0"/>
              <a:t>of 2016, </a:t>
            </a:r>
            <a:r>
              <a:rPr lang="en-US" b="1" dirty="0">
                <a:solidFill>
                  <a:srgbClr val="00B050"/>
                </a:solidFill>
              </a:rPr>
              <a:t>Republican</a:t>
            </a:r>
            <a:r>
              <a:rPr lang="en-US" dirty="0"/>
              <a:t> </a:t>
            </a:r>
            <a:r>
              <a:rPr lang="en-US" b="1" dirty="0">
                <a:solidFill>
                  <a:srgbClr val="FF0000"/>
                </a:solidFill>
              </a:rPr>
              <a:t>Donald Trump</a:t>
            </a:r>
            <a:r>
              <a:rPr lang="en-US" dirty="0"/>
              <a:t> was elected </a:t>
            </a:r>
            <a:r>
              <a:rPr lang="mr-IN" dirty="0" smtClean="0"/>
              <a:t>…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919014" y="5417576"/>
            <a:ext cx="1494503" cy="983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4689983" y="5417576"/>
            <a:ext cx="1147916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6046839" y="5536111"/>
            <a:ext cx="1238864" cy="41240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PEOPLE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4599035" y="5536110"/>
            <a:ext cx="1238864" cy="41240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B050"/>
                </a:solidFill>
              </a:rPr>
              <a:t>OTHERS</a:t>
            </a:r>
            <a:endParaRPr lang="en-US" sz="1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302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QA and MRC with deep learning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569287" y="6448694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End-to-End Open-Domain Question Answering with </a:t>
            </a:r>
            <a:r>
              <a:rPr lang="en-US" sz="1600" dirty="0" err="1"/>
              <a:t>BERTserini</a:t>
            </a:r>
            <a:r>
              <a:rPr lang="en-US" sz="1600" dirty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79" y="1049626"/>
            <a:ext cx="5580216" cy="52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42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QA and MRC with deep learning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569286" y="6448694"/>
            <a:ext cx="902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BERT: Pre-training of Deep Bidirectional Transformers for Language Understanding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85" y="1137482"/>
            <a:ext cx="5344004" cy="52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64"/>
            <a:ext cx="9906000" cy="55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5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Question answering and machine reading comprehension is a challenging task of NLP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 QA system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Question understanding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Information retrieval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Answer extraction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MRC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Based on transformers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Promising results on the </a:t>
            </a:r>
            <a:r>
              <a:rPr lang="en-US" dirty="0" err="1" smtClean="0">
                <a:solidFill>
                  <a:schemeClr val="bg1"/>
                </a:solidFill>
              </a:rPr>
              <a:t>SQuAD</a:t>
            </a:r>
            <a:r>
              <a:rPr lang="en-US" dirty="0" smtClean="0">
                <a:solidFill>
                  <a:schemeClr val="bg1"/>
                </a:solidFill>
              </a:rPr>
              <a:t> dataset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Transformers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BERT, </a:t>
            </a:r>
            <a:r>
              <a:rPr lang="en-US" dirty="0" err="1" smtClean="0">
                <a:solidFill>
                  <a:schemeClr val="bg1"/>
                </a:solidFill>
              </a:rPr>
              <a:t>DistilBERT</a:t>
            </a:r>
            <a:r>
              <a:rPr lang="en-US" dirty="0" smtClean="0">
                <a:solidFill>
                  <a:schemeClr val="bg1"/>
                </a:solidFill>
              </a:rPr>
              <a:t>, ALBERT</a:t>
            </a:r>
            <a:r>
              <a:rPr lang="en-US" smtClean="0">
                <a:solidFill>
                  <a:schemeClr val="bg1"/>
                </a:solidFill>
              </a:rPr>
              <a:t>, ELECTRA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010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Introduction to NLP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Question answering (QA) and Machine Reading Comprehension (MRC)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Relevant Techniques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Text pre-processing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Question analysis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Information retrieval</a:t>
            </a:r>
            <a:endParaRPr lang="en-US" dirty="0" smtClean="0"/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Answer generation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QA and MRC with Deep Learning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1075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r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QA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DEC1FB0-1A28-8E46-B34E-12E34D050285}"/>
              </a:ext>
            </a:extLst>
          </p:cNvPr>
          <p:cNvSpPr/>
          <p:nvPr/>
        </p:nvSpPr>
        <p:spPr>
          <a:xfrm>
            <a:off x="518753" y="2725692"/>
            <a:ext cx="89471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 smtClean="0">
                <a:solidFill>
                  <a:srgbClr val="454545"/>
                </a:solidFill>
                <a:latin typeface="Helvetica Neue" panose="02000503000000020004" pitchFamily="2" charset="0"/>
              </a:rPr>
              <a:t>Thank you!</a:t>
            </a:r>
            <a:endParaRPr lang="en-US" sz="5000" dirty="0">
              <a:solidFill>
                <a:srgbClr val="454545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93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6" y="1371389"/>
            <a:ext cx="9275261" cy="50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20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and artificial languages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5" y="2048188"/>
            <a:ext cx="4524778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477" y="2048188"/>
            <a:ext cx="4493596" cy="382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3" y="4378933"/>
            <a:ext cx="2693842" cy="1631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314" y="1421425"/>
            <a:ext cx="4114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language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3273" y="1427005"/>
            <a:ext cx="4114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language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100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" y="2164625"/>
            <a:ext cx="2991288" cy="24995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37" y="1936939"/>
            <a:ext cx="3349659" cy="4858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95" y="1936939"/>
            <a:ext cx="3388602" cy="29549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48485" y="1567164"/>
            <a:ext cx="2117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219" y="1616856"/>
            <a:ext cx="27232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grammar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9314" y="1616856"/>
            <a:ext cx="2117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971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22297" y="6587864"/>
            <a:ext cx="183703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80" y="1260108"/>
            <a:ext cx="2794945" cy="1859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6" y="3511279"/>
            <a:ext cx="3403600" cy="2387600"/>
          </a:xfrm>
          <a:prstGeom prst="rect">
            <a:avLst/>
          </a:prstGeom>
        </p:spPr>
      </p:pic>
      <p:sp>
        <p:nvSpPr>
          <p:cNvPr id="12" name="Google Shape;95;p16"/>
          <p:cNvSpPr txBox="1"/>
          <p:nvPr/>
        </p:nvSpPr>
        <p:spPr>
          <a:xfrm>
            <a:off x="956537" y="3510224"/>
            <a:ext cx="395915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smtClean="0"/>
              <a:t>ACL</a:t>
            </a:r>
            <a:endParaRPr sz="800" b="1" dirty="0"/>
          </a:p>
        </p:txBody>
      </p:sp>
      <p:sp>
        <p:nvSpPr>
          <p:cNvPr id="19" name="Google Shape;95;p16"/>
          <p:cNvSpPr txBox="1"/>
          <p:nvPr/>
        </p:nvSpPr>
        <p:spPr>
          <a:xfrm>
            <a:off x="1548508" y="3581619"/>
            <a:ext cx="466152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TACL</a:t>
            </a:r>
            <a:endParaRPr sz="800" b="1" dirty="0"/>
          </a:p>
        </p:txBody>
      </p:sp>
      <p:sp>
        <p:nvSpPr>
          <p:cNvPr id="20" name="Google Shape;95;p16"/>
          <p:cNvSpPr txBox="1"/>
          <p:nvPr/>
        </p:nvSpPr>
        <p:spPr>
          <a:xfrm>
            <a:off x="515998" y="3906763"/>
            <a:ext cx="552291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EMNLP</a:t>
            </a:r>
            <a:endParaRPr sz="800" b="1" dirty="0"/>
          </a:p>
        </p:txBody>
      </p:sp>
      <p:sp>
        <p:nvSpPr>
          <p:cNvPr id="21" name="Google Shape;95;p16"/>
          <p:cNvSpPr txBox="1"/>
          <p:nvPr/>
        </p:nvSpPr>
        <p:spPr>
          <a:xfrm>
            <a:off x="1817970" y="3671531"/>
            <a:ext cx="465625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SIGIR</a:t>
            </a:r>
            <a:endParaRPr sz="800" b="1" dirty="0"/>
          </a:p>
        </p:txBody>
      </p:sp>
      <p:sp>
        <p:nvSpPr>
          <p:cNvPr id="22" name="Google Shape;95;p16"/>
          <p:cNvSpPr txBox="1"/>
          <p:nvPr/>
        </p:nvSpPr>
        <p:spPr>
          <a:xfrm>
            <a:off x="1232412" y="3861019"/>
            <a:ext cx="490255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ECIR</a:t>
            </a:r>
            <a:endParaRPr sz="800" b="1" dirty="0"/>
          </a:p>
        </p:txBody>
      </p:sp>
      <p:sp>
        <p:nvSpPr>
          <p:cNvPr id="23" name="Google Shape;95;p16"/>
          <p:cNvSpPr txBox="1"/>
          <p:nvPr/>
        </p:nvSpPr>
        <p:spPr>
          <a:xfrm>
            <a:off x="1450997" y="4845908"/>
            <a:ext cx="490255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CIKM</a:t>
            </a:r>
            <a:endParaRPr sz="800" b="1" dirty="0"/>
          </a:p>
        </p:txBody>
      </p:sp>
      <p:sp>
        <p:nvSpPr>
          <p:cNvPr id="24" name="Google Shape;95;p16"/>
          <p:cNvSpPr txBox="1"/>
          <p:nvPr/>
        </p:nvSpPr>
        <p:spPr>
          <a:xfrm>
            <a:off x="487149" y="4380283"/>
            <a:ext cx="417120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JCL</a:t>
            </a:r>
            <a:endParaRPr sz="800" b="1" dirty="0"/>
          </a:p>
        </p:txBody>
      </p:sp>
      <p:sp>
        <p:nvSpPr>
          <p:cNvPr id="25" name="Google Shape;95;p16"/>
          <p:cNvSpPr txBox="1"/>
          <p:nvPr/>
        </p:nvSpPr>
        <p:spPr>
          <a:xfrm>
            <a:off x="2349523" y="3916779"/>
            <a:ext cx="538236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ICML</a:t>
            </a:r>
            <a:endParaRPr sz="800" b="1" dirty="0"/>
          </a:p>
        </p:txBody>
      </p:sp>
      <p:sp>
        <p:nvSpPr>
          <p:cNvPr id="26" name="Google Shape;95;p16"/>
          <p:cNvSpPr txBox="1"/>
          <p:nvPr/>
        </p:nvSpPr>
        <p:spPr>
          <a:xfrm>
            <a:off x="2454736" y="3544477"/>
            <a:ext cx="433023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JML</a:t>
            </a:r>
            <a:endParaRPr sz="800" b="1" dirty="0"/>
          </a:p>
        </p:txBody>
      </p:sp>
      <p:sp>
        <p:nvSpPr>
          <p:cNvPr id="27" name="Google Shape;95;p16"/>
          <p:cNvSpPr txBox="1"/>
          <p:nvPr/>
        </p:nvSpPr>
        <p:spPr>
          <a:xfrm>
            <a:off x="551142" y="4937399"/>
            <a:ext cx="651711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COLING</a:t>
            </a:r>
            <a:endParaRPr sz="800" b="1" dirty="0"/>
          </a:p>
        </p:txBody>
      </p:sp>
      <p:sp>
        <p:nvSpPr>
          <p:cNvPr id="28" name="Google Shape;95;p16"/>
          <p:cNvSpPr txBox="1"/>
          <p:nvPr/>
        </p:nvSpPr>
        <p:spPr>
          <a:xfrm>
            <a:off x="2988149" y="3427669"/>
            <a:ext cx="528712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/>
              <a:t>E</a:t>
            </a:r>
            <a:r>
              <a:rPr lang="en-US" sz="800" b="1" smtClean="0"/>
              <a:t>CML</a:t>
            </a:r>
            <a:endParaRPr sz="800" b="1" dirty="0"/>
          </a:p>
        </p:txBody>
      </p:sp>
      <p:sp>
        <p:nvSpPr>
          <p:cNvPr id="29" name="Google Shape;95;p16"/>
          <p:cNvSpPr txBox="1"/>
          <p:nvPr/>
        </p:nvSpPr>
        <p:spPr>
          <a:xfrm>
            <a:off x="3687555" y="4271356"/>
            <a:ext cx="433023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smtClean="0"/>
              <a:t>AAAI</a:t>
            </a:r>
            <a:endParaRPr sz="800" b="1" dirty="0"/>
          </a:p>
        </p:txBody>
      </p:sp>
      <p:sp>
        <p:nvSpPr>
          <p:cNvPr id="30" name="Google Shape;95;p16"/>
          <p:cNvSpPr txBox="1"/>
          <p:nvPr/>
        </p:nvSpPr>
        <p:spPr>
          <a:xfrm>
            <a:off x="3575346" y="4728586"/>
            <a:ext cx="509254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IJCAI</a:t>
            </a:r>
            <a:endParaRPr sz="800" b="1" dirty="0"/>
          </a:p>
        </p:txBody>
      </p:sp>
      <p:sp>
        <p:nvSpPr>
          <p:cNvPr id="31" name="Google Shape;95;p16"/>
          <p:cNvSpPr txBox="1"/>
          <p:nvPr/>
        </p:nvSpPr>
        <p:spPr>
          <a:xfrm>
            <a:off x="3040101" y="5137359"/>
            <a:ext cx="433023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NISP</a:t>
            </a:r>
            <a:endParaRPr sz="800" b="1" dirty="0"/>
          </a:p>
        </p:txBody>
      </p:sp>
      <p:sp>
        <p:nvSpPr>
          <p:cNvPr id="32" name="Google Shape;95;p16"/>
          <p:cNvSpPr txBox="1"/>
          <p:nvPr/>
        </p:nvSpPr>
        <p:spPr>
          <a:xfrm>
            <a:off x="2454736" y="5139948"/>
            <a:ext cx="433023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smtClean="0"/>
              <a:t>ICLR</a:t>
            </a:r>
            <a:endParaRPr sz="800" b="1" dirty="0"/>
          </a:p>
        </p:txBody>
      </p:sp>
      <p:sp>
        <p:nvSpPr>
          <p:cNvPr id="33" name="Google Shape;95;p16"/>
          <p:cNvSpPr txBox="1"/>
          <p:nvPr/>
        </p:nvSpPr>
        <p:spPr>
          <a:xfrm>
            <a:off x="1489592" y="5221162"/>
            <a:ext cx="644354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CICLING</a:t>
            </a:r>
            <a:endParaRPr sz="800" b="1" dirty="0"/>
          </a:p>
        </p:txBody>
      </p:sp>
      <p:sp>
        <p:nvSpPr>
          <p:cNvPr id="34" name="Google Shape;95;p16"/>
          <p:cNvSpPr txBox="1"/>
          <p:nvPr/>
        </p:nvSpPr>
        <p:spPr>
          <a:xfrm>
            <a:off x="3610126" y="3814126"/>
            <a:ext cx="489183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/>
              <a:t>A</a:t>
            </a:r>
            <a:r>
              <a:rPr lang="en-US" sz="800" b="1" smtClean="0"/>
              <a:t>CML</a:t>
            </a:r>
            <a:endParaRPr sz="800" b="1" dirty="0"/>
          </a:p>
        </p:txBody>
      </p:sp>
      <p:sp>
        <p:nvSpPr>
          <p:cNvPr id="35" name="Google Shape;95;p16"/>
          <p:cNvSpPr txBox="1"/>
          <p:nvPr/>
        </p:nvSpPr>
        <p:spPr>
          <a:xfrm>
            <a:off x="1783044" y="4168914"/>
            <a:ext cx="566479" cy="28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smtClean="0"/>
              <a:t>CoNLL</a:t>
            </a:r>
            <a:endParaRPr sz="800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74" y="3409832"/>
            <a:ext cx="1803548" cy="22589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411" y="3461959"/>
            <a:ext cx="3171852" cy="185455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203" y="5668776"/>
            <a:ext cx="2817065" cy="461649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venues of NLP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40249" y="5627011"/>
            <a:ext cx="2817065" cy="461649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translation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5615" y="5658454"/>
            <a:ext cx="2817065" cy="461649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assistant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632520" y="1268758"/>
            <a:ext cx="8640961" cy="53285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430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002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057400" marR="0" indent="-228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242852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dirty="0" smtClean="0"/>
              <a:t>To process and understand natural languages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Data</a:t>
            </a:r>
          </a:p>
          <a:p>
            <a:pPr lvl="1" hangingPunct="1">
              <a:lnSpc>
                <a:spcPct val="150000"/>
              </a:lnSpc>
            </a:pPr>
            <a:r>
              <a:rPr lang="en-US" dirty="0" smtClean="0"/>
              <a:t>Text or speech</a:t>
            </a:r>
          </a:p>
          <a:p>
            <a:pPr hangingPunct="1">
              <a:lnSpc>
                <a:spcPct val="150000"/>
              </a:lnSpc>
            </a:pPr>
            <a:r>
              <a:rPr lang="en-US" dirty="0" smtClean="0"/>
              <a:t>Techniques: machine learning (ML)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288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Cinnamon Navy">
  <a:themeElements>
    <a:clrScheme name="1_Cinnamon Navy">
      <a:dk1>
        <a:srgbClr val="000000"/>
      </a:dk1>
      <a:lt1>
        <a:srgbClr val="052142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1_Cinnamon Navy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Cinnamon Nav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578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578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innamon Navy">
  <a:themeElements>
    <a:clrScheme name="1_Cinnamon Nav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1_Cinnamon Navy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Cinnamon Nav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578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578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18001</TotalTime>
  <Words>1106</Words>
  <Application>Microsoft Macintosh PowerPoint</Application>
  <PresentationFormat>A4 Paper (210x297 mm)</PresentationFormat>
  <Paragraphs>352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Avenir Heavy</vt:lpstr>
      <vt:lpstr>Avenir Next</vt:lpstr>
      <vt:lpstr>Avenir Next Demi Bold</vt:lpstr>
      <vt:lpstr>Avenir Next Medium</vt:lpstr>
      <vt:lpstr>Calibri</vt:lpstr>
      <vt:lpstr>Calibri Light</vt:lpstr>
      <vt:lpstr>Helvetica Neue</vt:lpstr>
      <vt:lpstr>Meiryo UI</vt:lpstr>
      <vt:lpstr>Wingdings</vt:lpstr>
      <vt:lpstr>Arial</vt:lpstr>
      <vt:lpstr>1_Cinnamon Navy</vt:lpstr>
      <vt:lpstr>Custom Design</vt:lpstr>
      <vt:lpstr>PowerPoint Presentation</vt:lpstr>
      <vt:lpstr>information</vt:lpstr>
      <vt:lpstr>information</vt:lpstr>
      <vt:lpstr>information</vt:lpstr>
      <vt:lpstr>Agenda</vt:lpstr>
      <vt:lpstr>Introduction to NLP</vt:lpstr>
      <vt:lpstr>Human and artificial languages</vt:lpstr>
      <vt:lpstr>Language</vt:lpstr>
      <vt:lpstr>Natural language processing</vt:lpstr>
      <vt:lpstr>NLP and ML</vt:lpstr>
      <vt:lpstr>challenges</vt:lpstr>
      <vt:lpstr>challenges</vt:lpstr>
      <vt:lpstr>Question Answering systems</vt:lpstr>
      <vt:lpstr>Machine reading comprehension</vt:lpstr>
      <vt:lpstr>Neural Machine reading comprehension</vt:lpstr>
      <vt:lpstr>Relevant techniques</vt:lpstr>
      <vt:lpstr>Text pre-processing</vt:lpstr>
      <vt:lpstr>Text pre-processing</vt:lpstr>
      <vt:lpstr>Question analysis</vt:lpstr>
      <vt:lpstr>Question classification</vt:lpstr>
      <vt:lpstr>Machine learning method</vt:lpstr>
      <vt:lpstr>features</vt:lpstr>
      <vt:lpstr>Other methods</vt:lpstr>
      <vt:lpstr>Query creation</vt:lpstr>
      <vt:lpstr>Query Expansion</vt:lpstr>
      <vt:lpstr>Conceptnet</vt:lpstr>
      <vt:lpstr>Information retrieval</vt:lpstr>
      <vt:lpstr>introduction</vt:lpstr>
      <vt:lpstr>indexing</vt:lpstr>
      <vt:lpstr>Inverted index</vt:lpstr>
      <vt:lpstr>Inverted matrix</vt:lpstr>
      <vt:lpstr>Inverted index</vt:lpstr>
      <vt:lpstr>Vector space model (SVM)</vt:lpstr>
      <vt:lpstr>Bag-of-words weighting</vt:lpstr>
      <vt:lpstr>TF-IDF</vt:lpstr>
      <vt:lpstr>TF-IDF Example</vt:lpstr>
      <vt:lpstr>Word embedding</vt:lpstr>
      <vt:lpstr>Visualization</vt:lpstr>
      <vt:lpstr>Word2vec: cbow vs. skip-gram</vt:lpstr>
      <vt:lpstr>Word2vec</vt:lpstr>
      <vt:lpstr>Word2vec for document representation</vt:lpstr>
      <vt:lpstr>Elastic search</vt:lpstr>
      <vt:lpstr>IR evaluation</vt:lpstr>
      <vt:lpstr>Precision and recall</vt:lpstr>
      <vt:lpstr>Answer extraction</vt:lpstr>
      <vt:lpstr>QA and MRC with deep learning</vt:lpstr>
      <vt:lpstr>QA and MRC with deep learning</vt:lpstr>
      <vt:lpstr>Transformers</vt:lpstr>
      <vt:lpstr>Conclusion</vt:lpstr>
      <vt:lpstr>QA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417</cp:revision>
  <cp:lastPrinted>2020-01-08T04:55:42Z</cp:lastPrinted>
  <dcterms:modified xsi:type="dcterms:W3CDTF">2020-07-14T09:30:58Z</dcterms:modified>
</cp:coreProperties>
</file>